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Canva Sans Bold" charset="1" panose="020B0803030501040103"/>
      <p:regular r:id="rId19"/>
    </p:embeddedFont>
    <p:embeddedFont>
      <p:font typeface="Canva Sans" charset="1" panose="020B0503030501040103"/>
      <p:regular r:id="rId20"/>
    </p:embeddedFont>
    <p:embeddedFont>
      <p:font typeface="Canva Sans Bold Italics" charset="1" panose="020B0803030501040103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VAEsEANgKo0.mp4" Type="http://schemas.openxmlformats.org/officeDocument/2006/relationships/video"/><Relationship Id="rId4" Target="../media/VAEsEANgKo0.mp4" Type="http://schemas.microsoft.com/office/2007/relationships/media"/><Relationship Id="rId5" Target="../media/image2.png" Type="http://schemas.openxmlformats.org/officeDocument/2006/relationships/image"/><Relationship Id="rId6" Target="../media/image3.svg" Type="http://schemas.openxmlformats.org/officeDocument/2006/relationships/image"/><Relationship Id="rId7" Target="../media/image4.png" Type="http://schemas.openxmlformats.org/officeDocument/2006/relationships/image"/><Relationship Id="rId8" Target="../media/image5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svg" Type="http://schemas.openxmlformats.org/officeDocument/2006/relationships/image"/><Relationship Id="rId2" Target="../media/image9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Relationship Id="rId7" Target="../media/image14.png" Type="http://schemas.openxmlformats.org/officeDocument/2006/relationships/image"/><Relationship Id="rId8" Target="../media/image15.sv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svg" Type="http://schemas.openxmlformats.org/officeDocument/2006/relationships/image"/><Relationship Id="rId4" Target="../media/image2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-585775" y="0"/>
            <a:ext cx="19409434" cy="10287000"/>
          </a:xfrm>
          <a:prstGeom prst="rect">
            <a:avLst/>
          </a:prstGeom>
        </p:spPr>
      </p:pic>
      <p:sp>
        <p:nvSpPr>
          <p:cNvPr name="Freeform 3" id="3"/>
          <p:cNvSpPr/>
          <p:nvPr/>
        </p:nvSpPr>
        <p:spPr>
          <a:xfrm flipH="false" flipV="false" rot="0">
            <a:off x="5300610" y="15557"/>
            <a:ext cx="7315200" cy="1234440"/>
          </a:xfrm>
          <a:custGeom>
            <a:avLst/>
            <a:gdLst/>
            <a:ahLst/>
            <a:cxnLst/>
            <a:rect r="r" b="b" t="t" l="l"/>
            <a:pathLst>
              <a:path h="1234440" w="7315200">
                <a:moveTo>
                  <a:pt x="0" y="0"/>
                </a:moveTo>
                <a:lnTo>
                  <a:pt x="7315200" y="0"/>
                </a:lnTo>
                <a:lnTo>
                  <a:pt x="7315200" y="1234440"/>
                </a:lnTo>
                <a:lnTo>
                  <a:pt x="0" y="1234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2602148" y="1916051"/>
            <a:ext cx="13600399" cy="4080120"/>
          </a:xfrm>
          <a:custGeom>
            <a:avLst/>
            <a:gdLst/>
            <a:ahLst/>
            <a:cxnLst/>
            <a:rect r="r" b="b" t="t" l="l"/>
            <a:pathLst>
              <a:path h="4080120" w="13600399">
                <a:moveTo>
                  <a:pt x="0" y="0"/>
                </a:moveTo>
                <a:lnTo>
                  <a:pt x="13600399" y="0"/>
                </a:lnTo>
                <a:lnTo>
                  <a:pt x="13600399" y="4080120"/>
                </a:lnTo>
                <a:lnTo>
                  <a:pt x="0" y="4080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761073" y="2530733"/>
            <a:ext cx="1750092" cy="1246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78"/>
              </a:lnSpc>
            </a:pPr>
            <a:r>
              <a:rPr lang="en-US" sz="7342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KI II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15216" y="141605"/>
            <a:ext cx="7257568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Letterkunde: Gedig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89127" y="4045457"/>
            <a:ext cx="5358665" cy="7202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20"/>
              </a:lnSpc>
            </a:pPr>
            <a:r>
              <a:rPr lang="en-US" sz="4229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Johan van Eeden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8018" y="7339196"/>
            <a:ext cx="7206109" cy="580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3"/>
              </a:lnSpc>
            </a:pPr>
            <a:r>
              <a:rPr lang="en-US" sz="3402" b="true">
                <a:solidFill>
                  <a:srgbClr val="B2F5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Goed, beter ... Afrikaans Bladsy 36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123440" y="359856"/>
            <a:ext cx="12041121" cy="6396845"/>
          </a:xfrm>
          <a:custGeom>
            <a:avLst/>
            <a:gdLst/>
            <a:ahLst/>
            <a:cxnLst/>
            <a:rect r="r" b="b" t="t" l="l"/>
            <a:pathLst>
              <a:path h="6396845" w="12041121">
                <a:moveTo>
                  <a:pt x="0" y="0"/>
                </a:moveTo>
                <a:lnTo>
                  <a:pt x="12041120" y="0"/>
                </a:lnTo>
                <a:lnTo>
                  <a:pt x="12041120" y="6396846"/>
                </a:lnTo>
                <a:lnTo>
                  <a:pt x="0" y="63968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7431302"/>
            <a:ext cx="16230600" cy="12970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655"/>
              </a:lnSpc>
            </a:pPr>
            <a:r>
              <a:rPr lang="en-US" sz="7611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Beantwoord die vrae in jou boek.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1292050"/>
            <a:ext cx="15414316" cy="8586653"/>
          </a:xfrm>
          <a:custGeom>
            <a:avLst/>
            <a:gdLst/>
            <a:ahLst/>
            <a:cxnLst/>
            <a:rect r="r" b="b" t="t" l="l"/>
            <a:pathLst>
              <a:path h="8586653" w="15414316">
                <a:moveTo>
                  <a:pt x="0" y="0"/>
                </a:moveTo>
                <a:lnTo>
                  <a:pt x="15414316" y="0"/>
                </a:lnTo>
                <a:lnTo>
                  <a:pt x="15414316" y="8586654"/>
                </a:lnTo>
                <a:lnTo>
                  <a:pt x="0" y="8586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14844"/>
            <a:ext cx="4687437" cy="813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06"/>
              </a:lnSpc>
            </a:pPr>
            <a:r>
              <a:rPr lang="en-US" sz="471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MEMORANDUM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00787" y="1823020"/>
            <a:ext cx="9945047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Ja, “Ek sien, hoor en weet alles”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858392" y="4565055"/>
            <a:ext cx="14571216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Aandagstreep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735858" y="8545831"/>
            <a:ext cx="13883794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858392" y="3195360"/>
            <a:ext cx="14571216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“enige vraag”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58392" y="6068099"/>
            <a:ext cx="14571216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Dit beklemtoon die woorde wat volg.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35928" y="547622"/>
            <a:ext cx="17016145" cy="9191757"/>
          </a:xfrm>
          <a:custGeom>
            <a:avLst/>
            <a:gdLst/>
            <a:ahLst/>
            <a:cxnLst/>
            <a:rect r="r" b="b" t="t" l="l"/>
            <a:pathLst>
              <a:path h="9191757" w="17016145">
                <a:moveTo>
                  <a:pt x="0" y="0"/>
                </a:moveTo>
                <a:lnTo>
                  <a:pt x="17016144" y="0"/>
                </a:lnTo>
                <a:lnTo>
                  <a:pt x="17016144" y="9191756"/>
                </a:lnTo>
                <a:lnTo>
                  <a:pt x="0" y="91917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903201" y="1163845"/>
            <a:ext cx="13883794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Ellips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50043" y="4310897"/>
            <a:ext cx="13883794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“skort”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50043" y="5831458"/>
            <a:ext cx="13883794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“droom”, “voel”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50043" y="8894697"/>
            <a:ext cx="14450408" cy="597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95"/>
              </a:lnSpc>
            </a:pPr>
            <a:r>
              <a:rPr lang="en-US" sz="3568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Kunsmatige Intelligensie Twee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50043" y="7353553"/>
            <a:ext cx="13883794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Parentese, gee ekstra inligting.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750043" y="2737371"/>
            <a:ext cx="13883794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Dit is ‘n onvolledige sin wat jou laat dink.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67520" y="2461146"/>
            <a:ext cx="17352960" cy="5929631"/>
            <a:chOff x="0" y="0"/>
            <a:chExt cx="23137280" cy="790617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137280" cy="5571400"/>
            </a:xfrm>
            <a:custGeom>
              <a:avLst/>
              <a:gdLst/>
              <a:ahLst/>
              <a:cxnLst/>
              <a:rect r="r" b="b" t="t" l="l"/>
              <a:pathLst>
                <a:path h="5571400" w="23137280">
                  <a:moveTo>
                    <a:pt x="0" y="0"/>
                  </a:moveTo>
                  <a:lnTo>
                    <a:pt x="23137280" y="0"/>
                  </a:lnTo>
                  <a:lnTo>
                    <a:pt x="23137280" y="5571400"/>
                  </a:lnTo>
                  <a:lnTo>
                    <a:pt x="0" y="5571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5571400"/>
              <a:ext cx="23060386" cy="2334774"/>
            </a:xfrm>
            <a:custGeom>
              <a:avLst/>
              <a:gdLst/>
              <a:ahLst/>
              <a:cxnLst/>
              <a:rect r="r" b="b" t="t" l="l"/>
              <a:pathLst>
                <a:path h="2334774" w="23060386">
                  <a:moveTo>
                    <a:pt x="0" y="0"/>
                  </a:moveTo>
                  <a:lnTo>
                    <a:pt x="23060386" y="0"/>
                  </a:lnTo>
                  <a:lnTo>
                    <a:pt x="23060386" y="2334774"/>
                  </a:lnTo>
                  <a:lnTo>
                    <a:pt x="0" y="23347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3200602" y="4112896"/>
            <a:ext cx="3526962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6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284542" y="3205191"/>
            <a:ext cx="3526962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strofe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337999" y="5654959"/>
            <a:ext cx="3526962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kwintet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727564" y="3205191"/>
            <a:ext cx="3526962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37121" y="7196103"/>
            <a:ext cx="3526962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Gebroke rym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864961" y="4749165"/>
            <a:ext cx="3526962" cy="712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sestet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522158" y="2295752"/>
            <a:ext cx="11277026" cy="7671134"/>
          </a:xfrm>
          <a:custGeom>
            <a:avLst/>
            <a:gdLst/>
            <a:ahLst/>
            <a:cxnLst/>
            <a:rect r="r" b="b" t="t" l="l"/>
            <a:pathLst>
              <a:path h="7671134" w="11277026">
                <a:moveTo>
                  <a:pt x="0" y="0"/>
                </a:moveTo>
                <a:lnTo>
                  <a:pt x="11277025" y="0"/>
                </a:lnTo>
                <a:lnTo>
                  <a:pt x="11277025" y="7671134"/>
                </a:lnTo>
                <a:lnTo>
                  <a:pt x="0" y="7671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625811" y="101365"/>
            <a:ext cx="7035262" cy="20364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602"/>
              </a:lnSpc>
            </a:pPr>
            <a:r>
              <a:rPr lang="en-US" sz="1185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Wat is KI?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398570" y="933450"/>
            <a:ext cx="9102892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Kunsmatige intelligensie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459473" y="2928717"/>
            <a:ext cx="11044327" cy="7358283"/>
          </a:xfrm>
          <a:custGeom>
            <a:avLst/>
            <a:gdLst/>
            <a:ahLst/>
            <a:cxnLst/>
            <a:rect r="r" b="b" t="t" l="l"/>
            <a:pathLst>
              <a:path h="7358283" w="11044327">
                <a:moveTo>
                  <a:pt x="0" y="0"/>
                </a:moveTo>
                <a:lnTo>
                  <a:pt x="11044327" y="0"/>
                </a:lnTo>
                <a:lnTo>
                  <a:pt x="11044327" y="7358283"/>
                </a:lnTo>
                <a:lnTo>
                  <a:pt x="0" y="73582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52317" y="2106313"/>
            <a:ext cx="17183366" cy="6074375"/>
          </a:xfrm>
          <a:custGeom>
            <a:avLst/>
            <a:gdLst/>
            <a:ahLst/>
            <a:cxnLst/>
            <a:rect r="r" b="b" t="t" l="l"/>
            <a:pathLst>
              <a:path h="6074375" w="17183366">
                <a:moveTo>
                  <a:pt x="0" y="0"/>
                </a:moveTo>
                <a:lnTo>
                  <a:pt x="17183366" y="0"/>
                </a:lnTo>
                <a:lnTo>
                  <a:pt x="17183366" y="6074374"/>
                </a:lnTo>
                <a:lnTo>
                  <a:pt x="0" y="60743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497253" y="3554696"/>
            <a:ext cx="2035076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knows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928036" y="4346542"/>
            <a:ext cx="117351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any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089687" y="5138387"/>
            <a:ext cx="2850207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question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51091" y="5930232"/>
            <a:ext cx="252739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process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81080" y="6722077"/>
            <a:ext cx="2467421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analyse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655358" y="3554696"/>
            <a:ext cx="3075236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complete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188782" y="4346542"/>
            <a:ext cx="4008388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thing/object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839161" y="5930232"/>
            <a:ext cx="270763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artificial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336395" y="6722077"/>
            <a:ext cx="1713161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short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817493" y="5264473"/>
            <a:ext cx="4750966" cy="7610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5"/>
              </a:lnSpc>
            </a:pPr>
            <a:r>
              <a:rPr lang="en-US" sz="4497" b="true">
                <a:solidFill>
                  <a:srgbClr val="5E17E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thought/thinking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641980" y="1255018"/>
            <a:ext cx="8111431" cy="7086360"/>
          </a:xfrm>
          <a:custGeom>
            <a:avLst/>
            <a:gdLst/>
            <a:ahLst/>
            <a:cxnLst/>
            <a:rect r="r" b="b" t="t" l="l"/>
            <a:pathLst>
              <a:path h="7086360" w="8111431">
                <a:moveTo>
                  <a:pt x="0" y="0"/>
                </a:moveTo>
                <a:lnTo>
                  <a:pt x="8111431" y="0"/>
                </a:lnTo>
                <a:lnTo>
                  <a:pt x="8111431" y="7086360"/>
                </a:lnTo>
                <a:lnTo>
                  <a:pt x="0" y="7086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890406" y="1941413"/>
            <a:ext cx="675240" cy="2856785"/>
          </a:xfrm>
          <a:custGeom>
            <a:avLst/>
            <a:gdLst/>
            <a:ahLst/>
            <a:cxnLst/>
            <a:rect r="r" b="b" t="t" l="l"/>
            <a:pathLst>
              <a:path h="2856785" w="675240">
                <a:moveTo>
                  <a:pt x="0" y="0"/>
                </a:moveTo>
                <a:lnTo>
                  <a:pt x="675240" y="0"/>
                </a:lnTo>
                <a:lnTo>
                  <a:pt x="675240" y="2856785"/>
                </a:lnTo>
                <a:lnTo>
                  <a:pt x="0" y="28567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4" id="4"/>
          <p:cNvSpPr/>
          <p:nvPr/>
        </p:nvSpPr>
        <p:spPr>
          <a:xfrm flipH="false" flipV="false" rot="0">
            <a:off x="3890406" y="5122762"/>
            <a:ext cx="541650" cy="2291595"/>
          </a:xfrm>
          <a:custGeom>
            <a:avLst/>
            <a:gdLst/>
            <a:ahLst/>
            <a:cxnLst/>
            <a:rect r="r" b="b" t="t" l="l"/>
            <a:pathLst>
              <a:path h="2291595" w="541650">
                <a:moveTo>
                  <a:pt x="0" y="0"/>
                </a:moveTo>
                <a:lnTo>
                  <a:pt x="541650" y="0"/>
                </a:lnTo>
                <a:lnTo>
                  <a:pt x="541650" y="2291595"/>
                </a:lnTo>
                <a:lnTo>
                  <a:pt x="0" y="22915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grpSp>
        <p:nvGrpSpPr>
          <p:cNvPr name="Group 5" id="5"/>
          <p:cNvGrpSpPr/>
          <p:nvPr/>
        </p:nvGrpSpPr>
        <p:grpSpPr>
          <a:xfrm rot="0">
            <a:off x="1329610" y="3187730"/>
            <a:ext cx="2127041" cy="727061"/>
            <a:chOff x="0" y="0"/>
            <a:chExt cx="2836055" cy="9694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836055" cy="969415"/>
            </a:xfrm>
            <a:custGeom>
              <a:avLst/>
              <a:gdLst/>
              <a:ahLst/>
              <a:cxnLst/>
              <a:rect r="r" b="b" t="t" l="l"/>
              <a:pathLst>
                <a:path h="969415" w="2836055">
                  <a:moveTo>
                    <a:pt x="0" y="0"/>
                  </a:moveTo>
                  <a:lnTo>
                    <a:pt x="2836055" y="0"/>
                  </a:lnTo>
                  <a:lnTo>
                    <a:pt x="2836055" y="969415"/>
                  </a:lnTo>
                  <a:lnTo>
                    <a:pt x="0" y="96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7" id="7"/>
            <p:cNvSpPr txBox="true"/>
            <p:nvPr/>
          </p:nvSpPr>
          <p:spPr>
            <a:xfrm rot="0">
              <a:off x="294174" y="13489"/>
              <a:ext cx="2343031" cy="7578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765"/>
                </a:lnSpc>
              </a:pPr>
              <a:r>
                <a:rPr lang="en-US" sz="3404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Sestet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254021" y="6080554"/>
            <a:ext cx="2127041" cy="727061"/>
            <a:chOff x="0" y="0"/>
            <a:chExt cx="2836055" cy="96941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836055" cy="969415"/>
            </a:xfrm>
            <a:custGeom>
              <a:avLst/>
              <a:gdLst/>
              <a:ahLst/>
              <a:cxnLst/>
              <a:rect r="r" b="b" t="t" l="l"/>
              <a:pathLst>
                <a:path h="969415" w="2836055">
                  <a:moveTo>
                    <a:pt x="0" y="0"/>
                  </a:moveTo>
                  <a:lnTo>
                    <a:pt x="2836055" y="0"/>
                  </a:lnTo>
                  <a:lnTo>
                    <a:pt x="2836055" y="969415"/>
                  </a:lnTo>
                  <a:lnTo>
                    <a:pt x="0" y="96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294174" y="13489"/>
              <a:ext cx="2343031" cy="7578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765"/>
                </a:lnSpc>
              </a:pPr>
              <a:r>
                <a:rPr lang="en-US" sz="3404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Kwintet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8886200" y="1986996"/>
            <a:ext cx="2234047" cy="28923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961782" y="3377306"/>
            <a:ext cx="3297518" cy="727061"/>
            <a:chOff x="0" y="0"/>
            <a:chExt cx="4396691" cy="9694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396691" cy="969415"/>
            </a:xfrm>
            <a:custGeom>
              <a:avLst/>
              <a:gdLst/>
              <a:ahLst/>
              <a:cxnLst/>
              <a:rect r="r" b="b" t="t" l="l"/>
              <a:pathLst>
                <a:path h="969415" w="4396691">
                  <a:moveTo>
                    <a:pt x="0" y="0"/>
                  </a:moveTo>
                  <a:lnTo>
                    <a:pt x="4396691" y="0"/>
                  </a:lnTo>
                  <a:lnTo>
                    <a:pt x="4396691" y="969415"/>
                  </a:lnTo>
                  <a:lnTo>
                    <a:pt x="0" y="9694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-27514" r="0" b="-27514"/>
              </a:stretch>
            </a:blipFill>
          </p:spPr>
        </p:sp>
        <p:sp>
          <p:nvSpPr>
            <p:cNvPr name="TextBox 14" id="14"/>
            <p:cNvSpPr txBox="true"/>
            <p:nvPr/>
          </p:nvSpPr>
          <p:spPr>
            <a:xfrm rot="0">
              <a:off x="456053" y="13489"/>
              <a:ext cx="3632363" cy="75782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765"/>
                </a:lnSpc>
              </a:pPr>
              <a:r>
                <a:rPr lang="en-US" sz="3404" b="true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11 versreëls</a:t>
              </a:r>
            </a:p>
          </p:txBody>
        </p:sp>
      </p:grpSp>
      <p:sp>
        <p:nvSpPr>
          <p:cNvPr name="AutoShape 15" id="15"/>
          <p:cNvSpPr/>
          <p:nvPr/>
        </p:nvSpPr>
        <p:spPr>
          <a:xfrm>
            <a:off x="7697863" y="4751811"/>
            <a:ext cx="902938" cy="3525"/>
          </a:xfrm>
          <a:prstGeom prst="line">
            <a:avLst/>
          </a:prstGeom>
          <a:ln cap="flat" w="85725">
            <a:solidFill>
              <a:srgbClr val="CB6CE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8692531" y="3783699"/>
            <a:ext cx="902938" cy="3525"/>
          </a:xfrm>
          <a:prstGeom prst="line">
            <a:avLst/>
          </a:prstGeom>
          <a:ln cap="flat" w="85725">
            <a:solidFill>
              <a:srgbClr val="CB6CE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9497427" y="5597656"/>
            <a:ext cx="629098" cy="638"/>
          </a:xfrm>
          <a:prstGeom prst="line">
            <a:avLst/>
          </a:prstGeom>
          <a:ln cap="flat" w="85725">
            <a:solidFill>
              <a:srgbClr val="CB6CE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8" id="18"/>
          <p:cNvSpPr/>
          <p:nvPr/>
        </p:nvSpPr>
        <p:spPr>
          <a:xfrm flipH="false" flipV="false" rot="0">
            <a:off x="13961782" y="5727074"/>
            <a:ext cx="3725485" cy="4251624"/>
          </a:xfrm>
          <a:custGeom>
            <a:avLst/>
            <a:gdLst/>
            <a:ahLst/>
            <a:cxnLst/>
            <a:rect r="r" b="b" t="t" l="l"/>
            <a:pathLst>
              <a:path h="4251624" w="3725485">
                <a:moveTo>
                  <a:pt x="0" y="0"/>
                </a:moveTo>
                <a:lnTo>
                  <a:pt x="3725486" y="0"/>
                </a:lnTo>
                <a:lnTo>
                  <a:pt x="3725486" y="4251624"/>
                </a:lnTo>
                <a:lnTo>
                  <a:pt x="0" y="425162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9721499" y="8959109"/>
            <a:ext cx="1522093" cy="672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20"/>
              </a:lnSpc>
            </a:pPr>
            <a:r>
              <a:rPr lang="en-US" sz="3942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Digter</a:t>
            </a:r>
          </a:p>
        </p:txBody>
      </p:sp>
      <p:sp>
        <p:nvSpPr>
          <p:cNvPr name="AutoShape 20" id="20"/>
          <p:cNvSpPr/>
          <p:nvPr/>
        </p:nvSpPr>
        <p:spPr>
          <a:xfrm flipH="true" flipV="true">
            <a:off x="9721499" y="8347460"/>
            <a:ext cx="720401" cy="61549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1" id="21"/>
          <p:cNvSpPr txBox="true"/>
          <p:nvPr/>
        </p:nvSpPr>
        <p:spPr>
          <a:xfrm rot="0">
            <a:off x="10307182" y="5004275"/>
            <a:ext cx="2234047" cy="24100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</a:t>
            </a:r>
          </a:p>
          <a:p>
            <a:pPr algn="ctr">
              <a:lnSpc>
                <a:spcPts val="3797"/>
              </a:lnSpc>
            </a:pPr>
            <a:r>
              <a:rPr lang="en-US" sz="3218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</a:t>
            </a:r>
          </a:p>
        </p:txBody>
      </p:sp>
      <p:sp>
        <p:nvSpPr>
          <p:cNvPr name="AutoShape 22" id="22"/>
          <p:cNvSpPr/>
          <p:nvPr/>
        </p:nvSpPr>
        <p:spPr>
          <a:xfrm>
            <a:off x="10491148" y="7370857"/>
            <a:ext cx="629098" cy="638"/>
          </a:xfrm>
          <a:prstGeom prst="line">
            <a:avLst/>
          </a:prstGeom>
          <a:ln cap="flat" w="85725">
            <a:solidFill>
              <a:srgbClr val="CB6CE6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3" id="23"/>
          <p:cNvGrpSpPr/>
          <p:nvPr/>
        </p:nvGrpSpPr>
        <p:grpSpPr>
          <a:xfrm rot="0">
            <a:off x="5003796" y="1255018"/>
            <a:ext cx="2694067" cy="1272251"/>
            <a:chOff x="0" y="0"/>
            <a:chExt cx="709549" cy="33507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709549" cy="335079"/>
            </a:xfrm>
            <a:custGeom>
              <a:avLst/>
              <a:gdLst/>
              <a:ahLst/>
              <a:cxnLst/>
              <a:rect r="r" b="b" t="t" l="l"/>
              <a:pathLst>
                <a:path h="335079" w="709549">
                  <a:moveTo>
                    <a:pt x="0" y="0"/>
                  </a:moveTo>
                  <a:lnTo>
                    <a:pt x="709549" y="0"/>
                  </a:lnTo>
                  <a:lnTo>
                    <a:pt x="709549" y="335079"/>
                  </a:lnTo>
                  <a:lnTo>
                    <a:pt x="0" y="33507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85725" cap="sq">
              <a:solidFill>
                <a:srgbClr val="FF794A"/>
              </a:solidFill>
              <a:prstDash val="solid"/>
              <a:miter/>
            </a:ln>
          </p:spPr>
        </p:sp>
        <p:sp>
          <p:nvSpPr>
            <p:cNvPr name="TextBox 25" id="25"/>
            <p:cNvSpPr txBox="true"/>
            <p:nvPr/>
          </p:nvSpPr>
          <p:spPr>
            <a:xfrm>
              <a:off x="0" y="-38100"/>
              <a:ext cx="709549" cy="37317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6" id="26"/>
          <p:cNvSpPr txBox="true"/>
          <p:nvPr/>
        </p:nvSpPr>
        <p:spPr>
          <a:xfrm rot="0">
            <a:off x="1421338" y="2357807"/>
            <a:ext cx="2035313" cy="707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78"/>
              </a:lnSpc>
            </a:pPr>
            <a:r>
              <a:rPr lang="en-US" sz="4198" b="true">
                <a:solidFill>
                  <a:srgbClr val="00BF6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Strofe 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29610" y="5249383"/>
            <a:ext cx="2051452" cy="707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78"/>
              </a:lnSpc>
            </a:pPr>
            <a:r>
              <a:rPr lang="en-US" sz="4198" b="true">
                <a:solidFill>
                  <a:srgbClr val="00BF6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Strofe 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3789226" y="1038225"/>
            <a:ext cx="3898041" cy="11381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797" b="true">
                <a:solidFill>
                  <a:srgbClr val="CB6CE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Gebroke rymskema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4611379" y="2357807"/>
            <a:ext cx="2253736" cy="707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78"/>
              </a:lnSpc>
            </a:pPr>
            <a:r>
              <a:rPr lang="en-US" sz="4198" b="true">
                <a:solidFill>
                  <a:srgbClr val="00BF6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 strofes</a:t>
            </a:r>
          </a:p>
        </p:txBody>
      </p:sp>
      <p:grpSp>
        <p:nvGrpSpPr>
          <p:cNvPr name="Group 30" id="30"/>
          <p:cNvGrpSpPr/>
          <p:nvPr/>
        </p:nvGrpSpPr>
        <p:grpSpPr>
          <a:xfrm rot="0">
            <a:off x="5003629" y="6444085"/>
            <a:ext cx="6239963" cy="1272251"/>
            <a:chOff x="0" y="0"/>
            <a:chExt cx="1643447" cy="335079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643447" cy="335079"/>
            </a:xfrm>
            <a:custGeom>
              <a:avLst/>
              <a:gdLst/>
              <a:ahLst/>
              <a:cxnLst/>
              <a:rect r="r" b="b" t="t" l="l"/>
              <a:pathLst>
                <a:path h="335079" w="1643447">
                  <a:moveTo>
                    <a:pt x="0" y="0"/>
                  </a:moveTo>
                  <a:lnTo>
                    <a:pt x="1643447" y="0"/>
                  </a:lnTo>
                  <a:lnTo>
                    <a:pt x="1643447" y="335079"/>
                  </a:lnTo>
                  <a:lnTo>
                    <a:pt x="0" y="33507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85725" cap="sq">
              <a:solidFill>
                <a:srgbClr val="FF794A"/>
              </a:solidFill>
              <a:prstDash val="solid"/>
              <a:miter/>
            </a:ln>
          </p:spPr>
        </p:sp>
        <p:sp>
          <p:nvSpPr>
            <p:cNvPr name="TextBox 32" id="32"/>
            <p:cNvSpPr txBox="true"/>
            <p:nvPr/>
          </p:nvSpPr>
          <p:spPr>
            <a:xfrm>
              <a:off x="0" y="-38100"/>
              <a:ext cx="1643447" cy="37317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33" id="33"/>
          <p:cNvSpPr txBox="true"/>
          <p:nvPr/>
        </p:nvSpPr>
        <p:spPr>
          <a:xfrm rot="0">
            <a:off x="3052639" y="200123"/>
            <a:ext cx="7438510" cy="569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797" b="true">
                <a:solidFill>
                  <a:srgbClr val="FF794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Kunsmatige Intelligensie Twee</a:t>
            </a:r>
          </a:p>
        </p:txBody>
      </p:sp>
      <p:sp>
        <p:nvSpPr>
          <p:cNvPr name="AutoShape 34" id="34"/>
          <p:cNvSpPr/>
          <p:nvPr/>
        </p:nvSpPr>
        <p:spPr>
          <a:xfrm flipH="true">
            <a:off x="6089710" y="769243"/>
            <a:ext cx="682183" cy="393859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61685" y="2403702"/>
            <a:ext cx="8111431" cy="7086360"/>
          </a:xfrm>
          <a:custGeom>
            <a:avLst/>
            <a:gdLst/>
            <a:ahLst/>
            <a:cxnLst/>
            <a:rect r="r" b="b" t="t" l="l"/>
            <a:pathLst>
              <a:path h="7086360" w="8111431">
                <a:moveTo>
                  <a:pt x="0" y="0"/>
                </a:moveTo>
                <a:lnTo>
                  <a:pt x="8111431" y="0"/>
                </a:lnTo>
                <a:lnTo>
                  <a:pt x="8111431" y="7086360"/>
                </a:lnTo>
                <a:lnTo>
                  <a:pt x="0" y="7086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719633" y="2057400"/>
            <a:ext cx="7782940" cy="1477943"/>
            <a:chOff x="0" y="0"/>
            <a:chExt cx="2049828" cy="38925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49828" cy="389252"/>
            </a:xfrm>
            <a:custGeom>
              <a:avLst/>
              <a:gdLst/>
              <a:ahLst/>
              <a:cxnLst/>
              <a:rect r="r" b="b" t="t" l="l"/>
              <a:pathLst>
                <a:path h="389252" w="2049828">
                  <a:moveTo>
                    <a:pt x="0" y="0"/>
                  </a:moveTo>
                  <a:lnTo>
                    <a:pt x="2049828" y="0"/>
                  </a:lnTo>
                  <a:lnTo>
                    <a:pt x="2049828" y="389252"/>
                  </a:lnTo>
                  <a:lnTo>
                    <a:pt x="0" y="389252"/>
                  </a:lnTo>
                  <a:close/>
                </a:path>
              </a:pathLst>
            </a:custGeom>
            <a:solidFill>
              <a:srgbClr val="C1FF7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49828" cy="4273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680331"/>
            <a:ext cx="10819504" cy="1217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41"/>
              </a:lnSpc>
            </a:pPr>
            <a:r>
              <a:rPr lang="en-US" sz="7172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Leestekens in die gedig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9719633" y="4175325"/>
            <a:ext cx="7782940" cy="1477943"/>
            <a:chOff x="0" y="0"/>
            <a:chExt cx="2049828" cy="38925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049828" cy="389252"/>
            </a:xfrm>
            <a:custGeom>
              <a:avLst/>
              <a:gdLst/>
              <a:ahLst/>
              <a:cxnLst/>
              <a:rect r="r" b="b" t="t" l="l"/>
              <a:pathLst>
                <a:path h="389252" w="2049828">
                  <a:moveTo>
                    <a:pt x="0" y="0"/>
                  </a:moveTo>
                  <a:lnTo>
                    <a:pt x="2049828" y="0"/>
                  </a:lnTo>
                  <a:lnTo>
                    <a:pt x="2049828" y="389252"/>
                  </a:lnTo>
                  <a:lnTo>
                    <a:pt x="0" y="389252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049828" cy="4273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9719633" y="6291443"/>
            <a:ext cx="7782940" cy="1477943"/>
            <a:chOff x="0" y="0"/>
            <a:chExt cx="2049828" cy="389252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049828" cy="389252"/>
            </a:xfrm>
            <a:custGeom>
              <a:avLst/>
              <a:gdLst/>
              <a:ahLst/>
              <a:cxnLst/>
              <a:rect r="r" b="b" t="t" l="l"/>
              <a:pathLst>
                <a:path h="389252" w="2049828">
                  <a:moveTo>
                    <a:pt x="0" y="0"/>
                  </a:moveTo>
                  <a:lnTo>
                    <a:pt x="2049828" y="0"/>
                  </a:lnTo>
                  <a:lnTo>
                    <a:pt x="2049828" y="389252"/>
                  </a:lnTo>
                  <a:lnTo>
                    <a:pt x="0" y="389252"/>
                  </a:lnTo>
                  <a:close/>
                </a:path>
              </a:pathLst>
            </a:custGeom>
            <a:solidFill>
              <a:srgbClr val="5CE1E6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049828" cy="4273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9719633" y="8182955"/>
            <a:ext cx="7782940" cy="1477943"/>
            <a:chOff x="0" y="0"/>
            <a:chExt cx="2049828" cy="38925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049828" cy="389252"/>
            </a:xfrm>
            <a:custGeom>
              <a:avLst/>
              <a:gdLst/>
              <a:ahLst/>
              <a:cxnLst/>
              <a:rect r="r" b="b" t="t" l="l"/>
              <a:pathLst>
                <a:path h="389252" w="2049828">
                  <a:moveTo>
                    <a:pt x="0" y="0"/>
                  </a:moveTo>
                  <a:lnTo>
                    <a:pt x="2049828" y="0"/>
                  </a:lnTo>
                  <a:lnTo>
                    <a:pt x="2049828" y="389252"/>
                  </a:lnTo>
                  <a:lnTo>
                    <a:pt x="0" y="389252"/>
                  </a:lnTo>
                  <a:close/>
                </a:path>
              </a:pathLst>
            </a:custGeom>
            <a:gradFill rotWithShape="true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049828" cy="42735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60000">
            <a:off x="9779387" y="2500514"/>
            <a:ext cx="8164942" cy="6918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.  = punt (full stop)</a:t>
            </a:r>
          </a:p>
          <a:p>
            <a:pPr algn="l">
              <a:lnSpc>
                <a:spcPts val="4573"/>
              </a:lnSpc>
            </a:pPr>
          </a:p>
          <a:p>
            <a:pPr algn="l">
              <a:lnSpc>
                <a:spcPts val="4573"/>
              </a:lnSpc>
            </a:pPr>
          </a:p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-  = aandagstreep (dash)</a:t>
            </a:r>
          </a:p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Funksie = beklemtoon wat volg.</a:t>
            </a:r>
          </a:p>
          <a:p>
            <a:pPr algn="l">
              <a:lnSpc>
                <a:spcPts val="4573"/>
              </a:lnSpc>
            </a:pPr>
          </a:p>
          <a:p>
            <a:pPr algn="l">
              <a:lnSpc>
                <a:spcPts val="4573"/>
              </a:lnSpc>
            </a:pPr>
          </a:p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. . .  = ellips</a:t>
            </a:r>
          </a:p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Funksie = onvolledige sin, laat jou dink.</a:t>
            </a:r>
          </a:p>
          <a:p>
            <a:pPr algn="l">
              <a:lnSpc>
                <a:spcPts val="4573"/>
              </a:lnSpc>
            </a:pPr>
          </a:p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!  = uitroepteken</a:t>
            </a:r>
          </a:p>
          <a:p>
            <a:pPr algn="l">
              <a:lnSpc>
                <a:spcPts val="4573"/>
              </a:lnSpc>
            </a:pPr>
            <a:r>
              <a:rPr lang="en-US" sz="3267" b="true">
                <a:solidFill>
                  <a:srgbClr val="0F0F0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Funksie = beklemtoning</a:t>
            </a:r>
          </a:p>
        </p:txBody>
      </p:sp>
      <p:sp>
        <p:nvSpPr>
          <p:cNvPr name="AutoShape 17" id="17"/>
          <p:cNvSpPr/>
          <p:nvPr/>
        </p:nvSpPr>
        <p:spPr>
          <a:xfrm flipH="true">
            <a:off x="5417400" y="2796371"/>
            <a:ext cx="4302233" cy="738971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8" id="18"/>
          <p:cNvSpPr/>
          <p:nvPr/>
        </p:nvSpPr>
        <p:spPr>
          <a:xfrm flipH="true" flipV="true">
            <a:off x="9144000" y="8410109"/>
            <a:ext cx="575633" cy="51181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9" id="19"/>
          <p:cNvSpPr/>
          <p:nvPr/>
        </p:nvSpPr>
        <p:spPr>
          <a:xfrm flipH="true" flipV="true">
            <a:off x="8759830" y="6596984"/>
            <a:ext cx="959803" cy="433431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20" id="20"/>
          <p:cNvSpPr/>
          <p:nvPr/>
        </p:nvSpPr>
        <p:spPr>
          <a:xfrm flipH="true" flipV="true">
            <a:off x="7227494" y="4426490"/>
            <a:ext cx="2492139" cy="48780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470163" y="1574803"/>
            <a:ext cx="1120575" cy="1095048"/>
            <a:chOff x="0" y="0"/>
            <a:chExt cx="295131" cy="2884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5131" cy="288408"/>
            </a:xfrm>
            <a:custGeom>
              <a:avLst/>
              <a:gdLst/>
              <a:ahLst/>
              <a:cxnLst/>
              <a:rect r="r" b="b" t="t" l="l"/>
              <a:pathLst>
                <a:path h="288408" w="295131">
                  <a:moveTo>
                    <a:pt x="144204" y="0"/>
                  </a:moveTo>
                  <a:lnTo>
                    <a:pt x="150927" y="0"/>
                  </a:lnTo>
                  <a:cubicBezTo>
                    <a:pt x="230569" y="0"/>
                    <a:pt x="295131" y="64562"/>
                    <a:pt x="295131" y="144204"/>
                  </a:cubicBezTo>
                  <a:lnTo>
                    <a:pt x="295131" y="144204"/>
                  </a:lnTo>
                  <a:cubicBezTo>
                    <a:pt x="295131" y="182449"/>
                    <a:pt x="279938" y="219128"/>
                    <a:pt x="252894" y="246171"/>
                  </a:cubicBezTo>
                  <a:cubicBezTo>
                    <a:pt x="225851" y="273215"/>
                    <a:pt x="189172" y="288408"/>
                    <a:pt x="150927" y="288408"/>
                  </a:cubicBezTo>
                  <a:lnTo>
                    <a:pt x="144204" y="288408"/>
                  </a:lnTo>
                  <a:cubicBezTo>
                    <a:pt x="105959" y="288408"/>
                    <a:pt x="69280" y="273215"/>
                    <a:pt x="42236" y="246171"/>
                  </a:cubicBezTo>
                  <a:cubicBezTo>
                    <a:pt x="15193" y="219128"/>
                    <a:pt x="0" y="182449"/>
                    <a:pt x="0" y="144204"/>
                  </a:cubicBezTo>
                  <a:lnTo>
                    <a:pt x="0" y="144204"/>
                  </a:lnTo>
                  <a:cubicBezTo>
                    <a:pt x="0" y="105959"/>
                    <a:pt x="15193" y="69280"/>
                    <a:pt x="42236" y="42236"/>
                  </a:cubicBezTo>
                  <a:cubicBezTo>
                    <a:pt x="69280" y="15193"/>
                    <a:pt x="105959" y="0"/>
                    <a:pt x="144204" y="0"/>
                  </a:cubicBezTo>
                  <a:close/>
                </a:path>
              </a:pathLst>
            </a:custGeom>
            <a:solidFill>
              <a:srgbClr val="FDB91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5131" cy="326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2470163" y="2850360"/>
            <a:ext cx="890838" cy="1095048"/>
            <a:chOff x="0" y="0"/>
            <a:chExt cx="234624" cy="2884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4624" cy="288408"/>
            </a:xfrm>
            <a:custGeom>
              <a:avLst/>
              <a:gdLst/>
              <a:ahLst/>
              <a:cxnLst/>
              <a:rect r="r" b="b" t="t" l="l"/>
              <a:pathLst>
                <a:path h="288408" w="234624">
                  <a:moveTo>
                    <a:pt x="117312" y="0"/>
                  </a:moveTo>
                  <a:lnTo>
                    <a:pt x="117312" y="0"/>
                  </a:lnTo>
                  <a:cubicBezTo>
                    <a:pt x="182102" y="0"/>
                    <a:pt x="234624" y="52522"/>
                    <a:pt x="234624" y="117312"/>
                  </a:cubicBezTo>
                  <a:lnTo>
                    <a:pt x="234624" y="171096"/>
                  </a:lnTo>
                  <a:cubicBezTo>
                    <a:pt x="234624" y="202209"/>
                    <a:pt x="222264" y="232048"/>
                    <a:pt x="200264" y="254048"/>
                  </a:cubicBezTo>
                  <a:cubicBezTo>
                    <a:pt x="178264" y="276048"/>
                    <a:pt x="148425" y="288408"/>
                    <a:pt x="117312" y="288408"/>
                  </a:cubicBezTo>
                  <a:lnTo>
                    <a:pt x="117312" y="288408"/>
                  </a:lnTo>
                  <a:cubicBezTo>
                    <a:pt x="52522" y="288408"/>
                    <a:pt x="0" y="235885"/>
                    <a:pt x="0" y="171096"/>
                  </a:cubicBezTo>
                  <a:lnTo>
                    <a:pt x="0" y="117312"/>
                  </a:lnTo>
                  <a:cubicBezTo>
                    <a:pt x="0" y="86199"/>
                    <a:pt x="12360" y="56360"/>
                    <a:pt x="34360" y="34360"/>
                  </a:cubicBezTo>
                  <a:cubicBezTo>
                    <a:pt x="56360" y="12360"/>
                    <a:pt x="86199" y="0"/>
                    <a:pt x="117312" y="0"/>
                  </a:cubicBezTo>
                  <a:close/>
                </a:path>
              </a:pathLst>
            </a:custGeom>
            <a:solidFill>
              <a:srgbClr val="FDB911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4624" cy="326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4384636" y="4048452"/>
            <a:ext cx="890838" cy="1095048"/>
            <a:chOff x="0" y="0"/>
            <a:chExt cx="234624" cy="28840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4624" cy="288408"/>
            </a:xfrm>
            <a:custGeom>
              <a:avLst/>
              <a:gdLst/>
              <a:ahLst/>
              <a:cxnLst/>
              <a:rect r="r" b="b" t="t" l="l"/>
              <a:pathLst>
                <a:path h="288408" w="234624">
                  <a:moveTo>
                    <a:pt x="117312" y="0"/>
                  </a:moveTo>
                  <a:lnTo>
                    <a:pt x="117312" y="0"/>
                  </a:lnTo>
                  <a:cubicBezTo>
                    <a:pt x="182102" y="0"/>
                    <a:pt x="234624" y="52522"/>
                    <a:pt x="234624" y="117312"/>
                  </a:cubicBezTo>
                  <a:lnTo>
                    <a:pt x="234624" y="171096"/>
                  </a:lnTo>
                  <a:cubicBezTo>
                    <a:pt x="234624" y="202209"/>
                    <a:pt x="222264" y="232048"/>
                    <a:pt x="200264" y="254048"/>
                  </a:cubicBezTo>
                  <a:cubicBezTo>
                    <a:pt x="178264" y="276048"/>
                    <a:pt x="148425" y="288408"/>
                    <a:pt x="117312" y="288408"/>
                  </a:cubicBezTo>
                  <a:lnTo>
                    <a:pt x="117312" y="288408"/>
                  </a:lnTo>
                  <a:cubicBezTo>
                    <a:pt x="52522" y="288408"/>
                    <a:pt x="0" y="235885"/>
                    <a:pt x="0" y="171096"/>
                  </a:cubicBezTo>
                  <a:lnTo>
                    <a:pt x="0" y="117312"/>
                  </a:lnTo>
                  <a:cubicBezTo>
                    <a:pt x="0" y="86199"/>
                    <a:pt x="12360" y="56360"/>
                    <a:pt x="34360" y="34360"/>
                  </a:cubicBezTo>
                  <a:cubicBezTo>
                    <a:pt x="56360" y="12360"/>
                    <a:pt x="86199" y="0"/>
                    <a:pt x="117312" y="0"/>
                  </a:cubicBezTo>
                  <a:close/>
                </a:path>
              </a:pathLst>
            </a:custGeom>
            <a:solidFill>
              <a:srgbClr val="FDB911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34624" cy="326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416587" y="308707"/>
            <a:ext cx="7936097" cy="890838"/>
            <a:chOff x="0" y="0"/>
            <a:chExt cx="2090166" cy="234624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090166" cy="234624"/>
            </a:xfrm>
            <a:custGeom>
              <a:avLst/>
              <a:gdLst/>
              <a:ahLst/>
              <a:cxnLst/>
              <a:rect r="r" b="b" t="t" l="l"/>
              <a:pathLst>
                <a:path h="234624" w="2090166">
                  <a:moveTo>
                    <a:pt x="49752" y="0"/>
                  </a:moveTo>
                  <a:lnTo>
                    <a:pt x="2040413" y="0"/>
                  </a:lnTo>
                  <a:cubicBezTo>
                    <a:pt x="2067891" y="0"/>
                    <a:pt x="2090166" y="22275"/>
                    <a:pt x="2090166" y="49752"/>
                  </a:cubicBezTo>
                  <a:lnTo>
                    <a:pt x="2090166" y="184872"/>
                  </a:lnTo>
                  <a:cubicBezTo>
                    <a:pt x="2090166" y="198067"/>
                    <a:pt x="2084924" y="210722"/>
                    <a:pt x="2075594" y="220052"/>
                  </a:cubicBezTo>
                  <a:cubicBezTo>
                    <a:pt x="2066263" y="229382"/>
                    <a:pt x="2053609" y="234624"/>
                    <a:pt x="2040413" y="234624"/>
                  </a:cubicBezTo>
                  <a:lnTo>
                    <a:pt x="49752" y="234624"/>
                  </a:lnTo>
                  <a:cubicBezTo>
                    <a:pt x="36557" y="234624"/>
                    <a:pt x="23902" y="229382"/>
                    <a:pt x="14572" y="220052"/>
                  </a:cubicBezTo>
                  <a:cubicBezTo>
                    <a:pt x="5242" y="210722"/>
                    <a:pt x="0" y="198067"/>
                    <a:pt x="0" y="184872"/>
                  </a:cubicBezTo>
                  <a:lnTo>
                    <a:pt x="0" y="49752"/>
                  </a:lnTo>
                  <a:cubicBezTo>
                    <a:pt x="0" y="36557"/>
                    <a:pt x="5242" y="23902"/>
                    <a:pt x="14572" y="14572"/>
                  </a:cubicBezTo>
                  <a:cubicBezTo>
                    <a:pt x="23902" y="5242"/>
                    <a:pt x="36557" y="0"/>
                    <a:pt x="49752" y="0"/>
                  </a:cubicBezTo>
                  <a:close/>
                </a:path>
              </a:pathLst>
            </a:custGeom>
            <a:solidFill>
              <a:srgbClr val="FDB911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76200"/>
              <a:ext cx="2090166" cy="3108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319"/>
                </a:lnSpc>
              </a:pPr>
              <a:r>
                <a:rPr lang="en-US" sz="3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Eerstepersoonspreker: “ek” “my”</a:t>
              </a:r>
            </a:p>
          </p:txBody>
        </p:sp>
      </p:grpSp>
      <p:sp>
        <p:nvSpPr>
          <p:cNvPr name="AutoShape 14" id="14"/>
          <p:cNvSpPr/>
          <p:nvPr/>
        </p:nvSpPr>
        <p:spPr>
          <a:xfrm>
            <a:off x="5275474" y="5072062"/>
            <a:ext cx="2867619" cy="0"/>
          </a:xfrm>
          <a:prstGeom prst="line">
            <a:avLst/>
          </a:prstGeom>
          <a:ln cap="flat" w="142875">
            <a:solidFill>
              <a:srgbClr val="FF66C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5" id="15"/>
          <p:cNvSpPr/>
          <p:nvPr/>
        </p:nvSpPr>
        <p:spPr>
          <a:xfrm flipH="false" flipV="false" rot="0">
            <a:off x="15136328" y="6437629"/>
            <a:ext cx="3151672" cy="3849371"/>
          </a:xfrm>
          <a:custGeom>
            <a:avLst/>
            <a:gdLst/>
            <a:ahLst/>
            <a:cxnLst/>
            <a:rect r="r" b="b" t="t" l="l"/>
            <a:pathLst>
              <a:path h="3849371" w="3151672">
                <a:moveTo>
                  <a:pt x="0" y="0"/>
                </a:moveTo>
                <a:lnTo>
                  <a:pt x="3151672" y="0"/>
                </a:lnTo>
                <a:lnTo>
                  <a:pt x="3151672" y="3849371"/>
                </a:lnTo>
                <a:lnTo>
                  <a:pt x="0" y="38493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982868" y="2122327"/>
            <a:ext cx="6869355" cy="1349338"/>
          </a:xfrm>
          <a:custGeom>
            <a:avLst/>
            <a:gdLst/>
            <a:ahLst/>
            <a:cxnLst/>
            <a:rect r="r" b="b" t="t" l="l"/>
            <a:pathLst>
              <a:path h="1349338" w="6869355">
                <a:moveTo>
                  <a:pt x="0" y="0"/>
                </a:moveTo>
                <a:lnTo>
                  <a:pt x="6869354" y="0"/>
                </a:lnTo>
                <a:lnTo>
                  <a:pt x="6869354" y="1349338"/>
                </a:lnTo>
                <a:lnTo>
                  <a:pt x="0" y="13493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782656" y="349247"/>
            <a:ext cx="3476644" cy="12255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41"/>
              </a:lnSpc>
            </a:pPr>
            <a:r>
              <a:rPr lang="en-US" sz="7172" b="true">
                <a:solidFill>
                  <a:srgbClr val="00BF6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Strofe 1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275474" y="2472000"/>
            <a:ext cx="2321028" cy="690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6"/>
              </a:lnSpc>
            </a:pPr>
            <a:r>
              <a:rPr lang="en-US" b="true" sz="4125" i="true">
                <a:solidFill>
                  <a:srgbClr val="5E17EB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baie slim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097723" y="6059268"/>
            <a:ext cx="5083435" cy="690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6"/>
              </a:lnSpc>
            </a:pPr>
            <a:r>
              <a:rPr lang="en-US" b="true" sz="4125" i="true">
                <a:solidFill>
                  <a:srgbClr val="5E17EB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ten volle/heeltemal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735453" y="2538675"/>
            <a:ext cx="890838" cy="1095048"/>
            <a:chOff x="0" y="0"/>
            <a:chExt cx="234624" cy="288408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34624" cy="288408"/>
            </a:xfrm>
            <a:custGeom>
              <a:avLst/>
              <a:gdLst/>
              <a:ahLst/>
              <a:cxnLst/>
              <a:rect r="r" b="b" t="t" l="l"/>
              <a:pathLst>
                <a:path h="288408" w="234624">
                  <a:moveTo>
                    <a:pt x="117312" y="0"/>
                  </a:moveTo>
                  <a:lnTo>
                    <a:pt x="117312" y="0"/>
                  </a:lnTo>
                  <a:cubicBezTo>
                    <a:pt x="182102" y="0"/>
                    <a:pt x="234624" y="52522"/>
                    <a:pt x="234624" y="117312"/>
                  </a:cubicBezTo>
                  <a:lnTo>
                    <a:pt x="234624" y="171096"/>
                  </a:lnTo>
                  <a:cubicBezTo>
                    <a:pt x="234624" y="202209"/>
                    <a:pt x="222264" y="232048"/>
                    <a:pt x="200264" y="254048"/>
                  </a:cubicBezTo>
                  <a:cubicBezTo>
                    <a:pt x="178264" y="276048"/>
                    <a:pt x="148425" y="288408"/>
                    <a:pt x="117312" y="288408"/>
                  </a:cubicBezTo>
                  <a:lnTo>
                    <a:pt x="117312" y="288408"/>
                  </a:lnTo>
                  <a:cubicBezTo>
                    <a:pt x="52522" y="288408"/>
                    <a:pt x="0" y="235885"/>
                    <a:pt x="0" y="171096"/>
                  </a:cubicBezTo>
                  <a:lnTo>
                    <a:pt x="0" y="117312"/>
                  </a:lnTo>
                  <a:cubicBezTo>
                    <a:pt x="0" y="86199"/>
                    <a:pt x="12360" y="56360"/>
                    <a:pt x="34360" y="34360"/>
                  </a:cubicBezTo>
                  <a:cubicBezTo>
                    <a:pt x="56360" y="12360"/>
                    <a:pt x="86199" y="0"/>
                    <a:pt x="11731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234624" cy="3265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23" id="23"/>
          <p:cNvSpPr/>
          <p:nvPr/>
        </p:nvSpPr>
        <p:spPr>
          <a:xfrm>
            <a:off x="7072090" y="2122327"/>
            <a:ext cx="4628820" cy="674669"/>
          </a:xfrm>
          <a:prstGeom prst="line">
            <a:avLst/>
          </a:prstGeom>
          <a:ln cap="flat" w="38100">
            <a:solidFill>
              <a:srgbClr val="5E17EB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24" id="24"/>
          <p:cNvSpPr txBox="true"/>
          <p:nvPr/>
        </p:nvSpPr>
        <p:spPr>
          <a:xfrm rot="0">
            <a:off x="2060326" y="1384422"/>
            <a:ext cx="8356997" cy="7060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My naam is KI II.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Ek sien, hoor en weet alles!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3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Jy kan my enige vraag gee -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4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verwerk, analiseer en sorteer.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5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Daar is die </a:t>
            </a:r>
            <a:r>
              <a:rPr lang="en-US" sz="4018" u="sng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volledige 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antwoord,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6   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jy kan nie vra vir meer.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7586" y="353443"/>
            <a:ext cx="15032828" cy="9580114"/>
          </a:xfrm>
          <a:custGeom>
            <a:avLst/>
            <a:gdLst/>
            <a:ahLst/>
            <a:cxnLst/>
            <a:rect r="r" b="b" t="t" l="l"/>
            <a:pathLst>
              <a:path h="9580114" w="15032828">
                <a:moveTo>
                  <a:pt x="0" y="0"/>
                </a:moveTo>
                <a:lnTo>
                  <a:pt x="15032828" y="0"/>
                </a:lnTo>
                <a:lnTo>
                  <a:pt x="15032828" y="9580114"/>
                </a:lnTo>
                <a:lnTo>
                  <a:pt x="0" y="95801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010690" y="7715250"/>
            <a:ext cx="14292147" cy="1401364"/>
            <a:chOff x="0" y="0"/>
            <a:chExt cx="3764187" cy="36908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764187" cy="369084"/>
            </a:xfrm>
            <a:custGeom>
              <a:avLst/>
              <a:gdLst/>
              <a:ahLst/>
              <a:cxnLst/>
              <a:rect r="r" b="b" t="t" l="l"/>
              <a:pathLst>
                <a:path h="369084" w="3764187">
                  <a:moveTo>
                    <a:pt x="27626" y="0"/>
                  </a:moveTo>
                  <a:lnTo>
                    <a:pt x="3736561" y="0"/>
                  </a:lnTo>
                  <a:cubicBezTo>
                    <a:pt x="3743888" y="0"/>
                    <a:pt x="3750914" y="2911"/>
                    <a:pt x="3756096" y="8092"/>
                  </a:cubicBezTo>
                  <a:cubicBezTo>
                    <a:pt x="3761276" y="13272"/>
                    <a:pt x="3764187" y="20299"/>
                    <a:pt x="3764187" y="27626"/>
                  </a:cubicBezTo>
                  <a:lnTo>
                    <a:pt x="3764187" y="341457"/>
                  </a:lnTo>
                  <a:cubicBezTo>
                    <a:pt x="3764187" y="348784"/>
                    <a:pt x="3761276" y="355811"/>
                    <a:pt x="3756096" y="360992"/>
                  </a:cubicBezTo>
                  <a:cubicBezTo>
                    <a:pt x="3750914" y="366173"/>
                    <a:pt x="3743888" y="369084"/>
                    <a:pt x="3736561" y="369084"/>
                  </a:cubicBezTo>
                  <a:lnTo>
                    <a:pt x="27626" y="369084"/>
                  </a:lnTo>
                  <a:cubicBezTo>
                    <a:pt x="12369" y="369084"/>
                    <a:pt x="0" y="356715"/>
                    <a:pt x="0" y="341457"/>
                  </a:cubicBezTo>
                  <a:lnTo>
                    <a:pt x="0" y="27626"/>
                  </a:lnTo>
                  <a:cubicBezTo>
                    <a:pt x="0" y="20299"/>
                    <a:pt x="2911" y="13272"/>
                    <a:pt x="8092" y="8092"/>
                  </a:cubicBezTo>
                  <a:cubicBezTo>
                    <a:pt x="13272" y="2911"/>
                    <a:pt x="20299" y="0"/>
                    <a:pt x="27626" y="0"/>
                  </a:cubicBezTo>
                  <a:close/>
                </a:path>
              </a:pathLst>
            </a:custGeom>
            <a:solidFill>
              <a:srgbClr val="5CE1E6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764187" cy="40718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2172072" y="7996273"/>
            <a:ext cx="13943856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  <a:spcBef>
                <a:spcPct val="0"/>
              </a:spcBef>
            </a:pPr>
            <a:r>
              <a:rPr lang="en-US" b="true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versreël </a:t>
            </a:r>
            <a:r>
              <a:rPr lang="en-US" b="true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5: “Daar is die volledige antwoord”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9446527" y="3263260"/>
            <a:ext cx="1463895" cy="0"/>
          </a:xfrm>
          <a:prstGeom prst="line">
            <a:avLst/>
          </a:prstGeom>
          <a:ln cap="flat" w="142875">
            <a:solidFill>
              <a:srgbClr val="5E17EB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5088073" y="2246303"/>
            <a:ext cx="2798598" cy="3058577"/>
          </a:xfrm>
          <a:custGeom>
            <a:avLst/>
            <a:gdLst/>
            <a:ahLst/>
            <a:cxnLst/>
            <a:rect r="r" b="b" t="t" l="l"/>
            <a:pathLst>
              <a:path h="3058577" w="2798598">
                <a:moveTo>
                  <a:pt x="0" y="0"/>
                </a:moveTo>
                <a:lnTo>
                  <a:pt x="2798598" y="0"/>
                </a:lnTo>
                <a:lnTo>
                  <a:pt x="2798598" y="3058577"/>
                </a:lnTo>
                <a:lnTo>
                  <a:pt x="0" y="30585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752568" y="3191822"/>
            <a:ext cx="2949102" cy="1790909"/>
          </a:xfrm>
          <a:custGeom>
            <a:avLst/>
            <a:gdLst/>
            <a:ahLst/>
            <a:cxnLst/>
            <a:rect r="r" b="b" t="t" l="l"/>
            <a:pathLst>
              <a:path h="1790909" w="2949102">
                <a:moveTo>
                  <a:pt x="0" y="0"/>
                </a:moveTo>
                <a:lnTo>
                  <a:pt x="2949102" y="0"/>
                </a:lnTo>
                <a:lnTo>
                  <a:pt x="2949102" y="1790910"/>
                </a:lnTo>
                <a:lnTo>
                  <a:pt x="0" y="17909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930202" y="3109632"/>
            <a:ext cx="2329098" cy="2329098"/>
          </a:xfrm>
          <a:custGeom>
            <a:avLst/>
            <a:gdLst/>
            <a:ahLst/>
            <a:cxnLst/>
            <a:rect r="r" b="b" t="t" l="l"/>
            <a:pathLst>
              <a:path h="2329098" w="2329098">
                <a:moveTo>
                  <a:pt x="0" y="0"/>
                </a:moveTo>
                <a:lnTo>
                  <a:pt x="2329098" y="0"/>
                </a:lnTo>
                <a:lnTo>
                  <a:pt x="2329098" y="2329098"/>
                </a:lnTo>
                <a:lnTo>
                  <a:pt x="0" y="23290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062570" y="2922728"/>
            <a:ext cx="2329098" cy="2329098"/>
          </a:xfrm>
          <a:custGeom>
            <a:avLst/>
            <a:gdLst/>
            <a:ahLst/>
            <a:cxnLst/>
            <a:rect r="r" b="b" t="t" l="l"/>
            <a:pathLst>
              <a:path h="2329098" w="2329098">
                <a:moveTo>
                  <a:pt x="0" y="0"/>
                </a:moveTo>
                <a:lnTo>
                  <a:pt x="2329098" y="0"/>
                </a:lnTo>
                <a:lnTo>
                  <a:pt x="2329098" y="2329098"/>
                </a:lnTo>
                <a:lnTo>
                  <a:pt x="0" y="23290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2163848" y="4723607"/>
            <a:ext cx="5238404" cy="1173441"/>
            <a:chOff x="0" y="0"/>
            <a:chExt cx="1379662" cy="309054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379662" cy="309054"/>
            </a:xfrm>
            <a:custGeom>
              <a:avLst/>
              <a:gdLst/>
              <a:ahLst/>
              <a:cxnLst/>
              <a:rect r="r" b="b" t="t" l="l"/>
              <a:pathLst>
                <a:path h="309054" w="1379662">
                  <a:moveTo>
                    <a:pt x="75374" y="0"/>
                  </a:moveTo>
                  <a:lnTo>
                    <a:pt x="1304288" y="0"/>
                  </a:lnTo>
                  <a:cubicBezTo>
                    <a:pt x="1345916" y="0"/>
                    <a:pt x="1379662" y="33746"/>
                    <a:pt x="1379662" y="75374"/>
                  </a:cubicBezTo>
                  <a:lnTo>
                    <a:pt x="1379662" y="233681"/>
                  </a:lnTo>
                  <a:cubicBezTo>
                    <a:pt x="1379662" y="275308"/>
                    <a:pt x="1345916" y="309054"/>
                    <a:pt x="1304288" y="309054"/>
                  </a:cubicBezTo>
                  <a:lnTo>
                    <a:pt x="75374" y="309054"/>
                  </a:lnTo>
                  <a:cubicBezTo>
                    <a:pt x="55383" y="309054"/>
                    <a:pt x="36212" y="301113"/>
                    <a:pt x="22076" y="286978"/>
                  </a:cubicBezTo>
                  <a:cubicBezTo>
                    <a:pt x="7941" y="272843"/>
                    <a:pt x="0" y="253671"/>
                    <a:pt x="0" y="233681"/>
                  </a:cubicBezTo>
                  <a:lnTo>
                    <a:pt x="0" y="75374"/>
                  </a:lnTo>
                  <a:cubicBezTo>
                    <a:pt x="0" y="33746"/>
                    <a:pt x="33746" y="0"/>
                    <a:pt x="75374" y="0"/>
                  </a:cubicBezTo>
                  <a:close/>
                </a:path>
              </a:pathLst>
            </a:custGeom>
            <a:solidFill>
              <a:srgbClr val="FF66C4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379662" cy="3471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3768861" y="349247"/>
            <a:ext cx="3504234" cy="12255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41"/>
              </a:lnSpc>
            </a:pPr>
            <a:r>
              <a:rPr lang="en-US" sz="7172" b="true">
                <a:solidFill>
                  <a:srgbClr val="00BF6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Strofe 2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02252" y="1153460"/>
            <a:ext cx="5095355" cy="14182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6"/>
              </a:lnSpc>
            </a:pPr>
            <a:r>
              <a:rPr lang="en-US" b="true" sz="4125" i="true">
                <a:solidFill>
                  <a:srgbClr val="5E17EB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met my verkeerd is/</a:t>
            </a:r>
          </a:p>
          <a:p>
            <a:pPr algn="ctr">
              <a:lnSpc>
                <a:spcPts val="5776"/>
              </a:lnSpc>
            </a:pPr>
            <a:r>
              <a:rPr lang="en-US" b="true" sz="4125" i="true">
                <a:solidFill>
                  <a:srgbClr val="5E17EB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nie volmaak is nie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823159" y="3397230"/>
            <a:ext cx="9087263" cy="690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6"/>
              </a:lnSpc>
            </a:pPr>
            <a:r>
              <a:rPr lang="en-US" b="true" sz="4125" i="true">
                <a:solidFill>
                  <a:srgbClr val="FDB911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Twee dinge wat KI nie kan doen nie.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2716763" y="6462173"/>
            <a:ext cx="5351892" cy="1671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46"/>
              </a:lnSpc>
            </a:pPr>
            <a:r>
              <a:rPr lang="en-US" b="true" sz="3176" i="true">
                <a:solidFill>
                  <a:srgbClr val="FF66C4"/>
                </a:solidFill>
                <a:latin typeface="Canva Sans Bold Italics"/>
                <a:ea typeface="Canva Sans Bold Italics"/>
                <a:cs typeface="Canva Sans Bold Italics"/>
                <a:sym typeface="Canva Sans Bold Italics"/>
              </a:rPr>
              <a:t>Parentese (  ): Gee ekstra inligting. Kan nie vir homself dink nie.</a:t>
            </a:r>
          </a:p>
        </p:txBody>
      </p:sp>
      <p:sp>
        <p:nvSpPr>
          <p:cNvPr name="AutoShape 14" id="14"/>
          <p:cNvSpPr/>
          <p:nvPr/>
        </p:nvSpPr>
        <p:spPr>
          <a:xfrm>
            <a:off x="7276300" y="5310328"/>
            <a:ext cx="5440463" cy="1218520"/>
          </a:xfrm>
          <a:prstGeom prst="line">
            <a:avLst/>
          </a:prstGeom>
          <a:ln cap="flat" w="85725">
            <a:solidFill>
              <a:srgbClr val="FF66C4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5" id="15"/>
          <p:cNvSpPr txBox="true"/>
          <p:nvPr/>
        </p:nvSpPr>
        <p:spPr>
          <a:xfrm rot="0">
            <a:off x="1548217" y="2279727"/>
            <a:ext cx="10765929" cy="5860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7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Die een ding wat wel met my skort ...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8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Ek kan nie </a:t>
            </a:r>
            <a:r>
              <a:rPr lang="en-US" sz="4018" b="true">
                <a:solidFill>
                  <a:srgbClr val="FDB91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droom 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of </a:t>
            </a:r>
            <a:r>
              <a:rPr lang="en-US" sz="4018" b="true">
                <a:solidFill>
                  <a:srgbClr val="FDB91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voel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9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   (geen vrye denke).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10 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Kunsmatige Intelligensie Twee,</a:t>
            </a:r>
          </a:p>
          <a:p>
            <a:pPr algn="l">
              <a:lnSpc>
                <a:spcPts val="9524"/>
              </a:lnSpc>
            </a:pPr>
            <a:r>
              <a:rPr lang="en-US" sz="4018" b="true">
                <a:solidFill>
                  <a:srgbClr val="FF313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11 </a:t>
            </a:r>
            <a:r>
              <a:rPr lang="en-US" sz="401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daar is net letters en ‘n nommer vir kort.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B2F5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38005" y="214844"/>
            <a:ext cx="8184673" cy="813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06"/>
              </a:lnSpc>
            </a:pPr>
            <a:r>
              <a:rPr lang="en-US" sz="471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Moeilike woorde in die vrae: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833390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Haal een versreël aan - quote one line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675000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Haal twee woorde aan - quote two words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3512565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Leesteken - punctuation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4350130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Funksie - function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8005" y="5380030"/>
            <a:ext cx="1376327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Skryf twee afsonderlike woorde - quote two separate words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8005" y="6408096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Hakies - brackets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8005" y="7245661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Rymskema - Rhyme scheme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38005" y="8083226"/>
            <a:ext cx="96790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Beklemtoon - Emphasise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DAGhxtMXwZg</dc:identifier>
  <dcterms:modified xsi:type="dcterms:W3CDTF">2011-08-01T06:04:30Z</dcterms:modified>
  <cp:revision>1</cp:revision>
  <dc:title>Graad 8 gedig: KI II</dc:title>
</cp:coreProperties>
</file>